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395" r:id="rId2"/>
    <p:sldId id="396" r:id="rId3"/>
    <p:sldId id="432" r:id="rId4"/>
    <p:sldId id="397" r:id="rId5"/>
    <p:sldId id="398" r:id="rId6"/>
    <p:sldId id="399" r:id="rId7"/>
    <p:sldId id="408" r:id="rId8"/>
    <p:sldId id="417" r:id="rId9"/>
    <p:sldId id="472" r:id="rId10"/>
    <p:sldId id="461" r:id="rId11"/>
    <p:sldId id="474" r:id="rId12"/>
    <p:sldId id="475" r:id="rId13"/>
    <p:sldId id="468" r:id="rId14"/>
    <p:sldId id="420" r:id="rId15"/>
    <p:sldId id="483" r:id="rId16"/>
    <p:sldId id="482" r:id="rId17"/>
    <p:sldId id="484" r:id="rId18"/>
    <p:sldId id="477" r:id="rId19"/>
    <p:sldId id="478" r:id="rId20"/>
    <p:sldId id="471" r:id="rId21"/>
    <p:sldId id="485" r:id="rId22"/>
    <p:sldId id="479" r:id="rId23"/>
    <p:sldId id="480" r:id="rId24"/>
    <p:sldId id="481" r:id="rId25"/>
    <p:sldId id="486" r:id="rId26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8" autoAdjust="0"/>
    <p:restoredTop sz="94660"/>
  </p:normalViewPr>
  <p:slideViewPr>
    <p:cSldViewPr>
      <p:cViewPr varScale="1">
        <p:scale>
          <a:sx n="78" d="100"/>
          <a:sy n="78" d="100"/>
        </p:scale>
        <p:origin x="84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8898"/>
            <a:ext cx="9144000" cy="57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lvl="1">
              <a:lnSpc>
                <a:spcPct val="140000"/>
              </a:lnSpc>
              <a:buNone/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728" t="16310" r="2870" b="9870"/>
          <a:stretch/>
        </p:blipFill>
        <p:spPr>
          <a:xfrm>
            <a:off x="0" y="1191588"/>
            <a:ext cx="9144000" cy="56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399" t="2058" r="3464" b="1341"/>
          <a:stretch/>
        </p:blipFill>
        <p:spPr>
          <a:xfrm>
            <a:off x="0" y="1152820"/>
            <a:ext cx="9144000" cy="57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0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Выносное ГЗУ.</a:t>
            </a:r>
          </a:p>
          <a:p>
            <a:pPr lvl="1">
              <a:lnSpc>
                <a:spcPct val="140000"/>
              </a:lnSpc>
              <a:buNone/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8438" t="24733" r="8066" b="11852"/>
          <a:stretch/>
        </p:blipFill>
        <p:spPr>
          <a:xfrm>
            <a:off x="0" y="2225040"/>
            <a:ext cx="9144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8465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Расчет и конструкция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ЗУ.</a:t>
            </a:r>
          </a:p>
          <a:p>
            <a:pPr lvl="1">
              <a:buNone/>
              <a:defRPr lang="ru-ru"/>
            </a:pPr>
            <a:endParaRPr lang="ru-ru" sz="48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1958465"/>
            <a:ext cx="9144793" cy="4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применении вертикальных заземляющих электродов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второй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способ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более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эффективен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если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глубинные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слои грунта имеют более низкое электрическое сопротивление, чем верхние. </a:t>
            </a:r>
            <a:endParaRPr lang="ru-RU" sz="36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практике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70% случаев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грунт на глубине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более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 метров имеет в разы меньшее удельное электрическое сопротивление, чем у поверхности, за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счет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большей влажности и плотности.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8465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Контурное заземление. Достоинства.</a:t>
            </a: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Высокая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эффективность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заземления.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Применение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с/х предприятиях.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Коэффициент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прикосновения меньше единицы.</a:t>
            </a: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Недостатки.</a:t>
            </a: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Большая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стоимость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монтажных работ.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Нельзя выбрать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место размещения электродов заземлителя с наименьшим сопротивлением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грунта. 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endParaRPr lang="ru-ru" sz="36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8465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Глубинное заземление. Достоинства.</a:t>
            </a: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Невысокие затраты на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монтажные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благоустройство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участка.</a:t>
            </a: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Выбор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места установки заземлителей с грунтом наименьшего сопротивления.</a:t>
            </a: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Компактность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расположения.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Недостатки.</a:t>
            </a: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применяют для ЭУ выше 1000В.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Коэффициент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прикосновения равен единице. </a:t>
            </a:r>
          </a:p>
          <a:p>
            <a:pPr marL="0" lvl="1" indent="0" algn="l">
              <a:buNone/>
              <a:defRPr lang="ru-ru"/>
            </a:pPr>
            <a:endParaRPr lang="ru-ru" sz="36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ТП-10/0,4 кВ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должно иметь сопротивление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заземления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более 4 Ом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ПУЭ 1.7.101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  <a:p>
            <a:pPr marL="0" lvl="1" indent="0" algn="l"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ПС-110/35/10 кВ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должно иметь сопротивление заземления не более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0,5 </a:t>
            </a:r>
            <a:r>
              <a:rPr lang="ru-RU" sz="44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Ом (ПУЭ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1.7.90)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ертикальный электрод.</a:t>
            </a:r>
          </a:p>
          <a:p>
            <a:pPr marL="0" lvl="1" indent="0" algn="l">
              <a:defRPr lang="ru-ru"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0760"/>
            <a:ext cx="914400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b="1" dirty="0" smtClean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066" t="19323" r="6211" b="148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3960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8465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Сопротивление вертикального электрода зависит от: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Площади (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S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) электрического контакта с грунтом.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 Сопротивления (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R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) грунта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Для увеличения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площади контакта с грунтом. 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Добавить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электроды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 Увеличить размер электродов.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9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Конструкция модульного ГЗУ. </a:t>
            </a:r>
          </a:p>
          <a:p>
            <a:pPr marL="0" lvl="1" indent="0" algn="l">
              <a:defRPr lang="ru-ru"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5838" t="14157" r="6288" b="3763"/>
          <a:stretch/>
        </p:blipFill>
        <p:spPr>
          <a:xfrm>
            <a:off x="1942" y="1999626"/>
            <a:ext cx="9142057" cy="48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Достоинства. 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Простота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легкость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монтажа. </a:t>
            </a: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Высокая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эффективность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заземлителя. 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Компактность.</a:t>
            </a: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Большой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срок службы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электрода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(до 100 лет в суглинке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  <a:p>
            <a:pPr marL="0" lvl="1" indent="0" algn="l">
              <a:defRPr lang="ru-ru"/>
            </a:pP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Независимость заземления от сезона (зима/лето).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Недостатки. 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Невозможность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монтажа электрода в каменистом грунте. </a:t>
            </a: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Сравнительно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высокая цена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омедненных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штырей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(380 руб.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 метр) и дополнительной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комплектации.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0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76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</a:p>
          <a:p>
            <a:pPr marL="7429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Выбор и расчет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ЗУ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выполняют в соответствии с требованиями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ПУЭ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7429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 Наиболее эффективны -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модульные заземлители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3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1.2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безопасных условий труда при производстве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3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Групповые заземляющие устройства (ГЗУ) электрической сети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75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</a:t>
            </a:r>
            <a:r>
              <a:rPr lang="ru-RU" sz="480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классификацию,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состав, достоинства и недостатки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групповых </a:t>
            </a:r>
            <a:r>
              <a:rPr lang="ru-RU" sz="4800"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заземляющих </a:t>
            </a:r>
            <a:r>
              <a:rPr lang="ru-RU" sz="480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 (ГЗУ)</a:t>
            </a:r>
            <a:r>
              <a:rPr lang="ru-ru" sz="480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Типы, состав, достоинства и недостатки Г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ЗУ.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Расчет и конструкция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Г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ЗУ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>
              <a:lnSpc>
                <a:spcPct val="110000"/>
              </a:lnSpc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Правила устройства электроустановок (ПУЭ). 7-е изд. М: НОРМАТИКА, 2020. – 464с. 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электробезопасности. Ч. ІІ: заземление электроустановок систем электроснабжения: учебное пособие / Е.Е. Привалов. – М. – Берлин-Медиа, 2016. – 156с.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Типы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состав, достоинства и недостатки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ГЗУ.</a:t>
            </a:r>
          </a:p>
          <a:p>
            <a:pPr lvl="1" algn="l" rtl="0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Требования  к электродам.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Малое сопротивление.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Н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адежность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прочность.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Оптимальная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стоимость.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Стойкость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токам замыкания на землю.</a:t>
            </a:r>
          </a:p>
          <a:p>
            <a:pPr lvl="1">
              <a:buNone/>
              <a:defRPr lang="ru-ru"/>
            </a:pP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ГЗУ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обеспечивает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защиту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электроустановки,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 также защиту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людей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 воздействия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опасных токов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возникающих в аварийных режимах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при разрядах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молний на объекте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496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119</cp:revision>
  <dcterms:created xsi:type="dcterms:W3CDTF">2003-11-18T14:40:54Z</dcterms:created>
  <dcterms:modified xsi:type="dcterms:W3CDTF">2020-08-04T07:35:43Z</dcterms:modified>
</cp:coreProperties>
</file>